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63" r:id="rId4"/>
    <p:sldId id="257" r:id="rId5"/>
    <p:sldId id="258" r:id="rId6"/>
    <p:sldId id="259" r:id="rId7"/>
    <p:sldId id="260" r:id="rId8"/>
    <p:sldId id="264"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C4D3E1-5FDE-4384-A07E-8BD3823F701C}" v="193" dt="2020-12-01T20:39:04.5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3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1/26/2021</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1/26/2021</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1/26/2021</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1/26/2021</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1/26/2021</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4139-D6DD-1E47-9FD7-4B08C9236AAA}"/>
              </a:ext>
            </a:extLst>
          </p:cNvPr>
          <p:cNvSpPr>
            <a:spLocks noGrp="1"/>
          </p:cNvSpPr>
          <p:nvPr>
            <p:ph type="ctrTitle"/>
          </p:nvPr>
        </p:nvSpPr>
        <p:spPr/>
        <p:txBody>
          <a:bodyPr>
            <a:normAutofit/>
          </a:bodyPr>
          <a:lstStyle/>
          <a:p>
            <a:r>
              <a:rPr lang="en-US" sz="3200"/>
              <a:t>What are the risks of earthquakes in New jersey</a:t>
            </a:r>
          </a:p>
        </p:txBody>
      </p:sp>
      <p:sp>
        <p:nvSpPr>
          <p:cNvPr id="3" name="Subtitle 2">
            <a:extLst>
              <a:ext uri="{FF2B5EF4-FFF2-40B4-BE49-F238E27FC236}">
                <a16:creationId xmlns:a16="http://schemas.microsoft.com/office/drawing/2014/main" id="{3A308BFB-7C1E-5D40-B236-D266253C110F}"/>
              </a:ext>
            </a:extLst>
          </p:cNvPr>
          <p:cNvSpPr>
            <a:spLocks noGrp="1"/>
          </p:cNvSpPr>
          <p:nvPr>
            <p:ph type="subTitle" idx="1"/>
          </p:nvPr>
        </p:nvSpPr>
        <p:spPr/>
        <p:txBody>
          <a:bodyPr/>
          <a:lstStyle/>
          <a:p>
            <a:r>
              <a:rPr lang="en-US"/>
              <a:t>By : Shannon Feeney</a:t>
            </a:r>
          </a:p>
        </p:txBody>
      </p:sp>
    </p:spTree>
    <p:extLst>
      <p:ext uri="{BB962C8B-B14F-4D97-AF65-F5344CB8AC3E}">
        <p14:creationId xmlns:p14="http://schemas.microsoft.com/office/powerpoint/2010/main" val="370297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9A901-5B6A-9547-9C34-02AED56210FE}"/>
              </a:ext>
            </a:extLst>
          </p:cNvPr>
          <p:cNvSpPr>
            <a:spLocks noGrp="1"/>
          </p:cNvSpPr>
          <p:nvPr>
            <p:ph type="title"/>
          </p:nvPr>
        </p:nvSpPr>
        <p:spPr/>
        <p:txBody>
          <a:bodyPr/>
          <a:lstStyle/>
          <a:p>
            <a:r>
              <a:rPr lang="en-US" b="1"/>
              <a:t>Past damage in New Jersey</a:t>
            </a:r>
            <a:endParaRPr lang="en-US"/>
          </a:p>
        </p:txBody>
      </p:sp>
      <p:sp>
        <p:nvSpPr>
          <p:cNvPr id="3" name="Content Placeholder 2">
            <a:extLst>
              <a:ext uri="{FF2B5EF4-FFF2-40B4-BE49-F238E27FC236}">
                <a16:creationId xmlns:a16="http://schemas.microsoft.com/office/drawing/2014/main" id="{380C6A3D-C661-294C-BBF7-2D3000A68815}"/>
              </a:ext>
            </a:extLst>
          </p:cNvPr>
          <p:cNvSpPr>
            <a:spLocks noGrp="1"/>
          </p:cNvSpPr>
          <p:nvPr>
            <p:ph idx="1"/>
          </p:nvPr>
        </p:nvSpPr>
        <p:spPr/>
        <p:txBody>
          <a:bodyPr/>
          <a:lstStyle/>
          <a:p>
            <a:r>
              <a:rPr lang="en-US"/>
              <a:t>New Jersey doesn't get many earthquakes, but it does get some. Fortunately most are small. A few</a:t>
            </a:r>
            <a:br>
              <a:rPr lang="en-US"/>
            </a:br>
            <a:r>
              <a:rPr lang="en-US"/>
              <a:t>New Jersey earthquakes, as well as a few originating outside the state, have produced enough damage</a:t>
            </a:r>
            <a:br>
              <a:rPr lang="en-US"/>
            </a:br>
            <a:r>
              <a:rPr lang="en-US"/>
              <a:t>to warrant the concern of planners and emergency managers.</a:t>
            </a:r>
          </a:p>
          <a:p>
            <a:r>
              <a:rPr lang="en-US"/>
              <a:t>Damage in New Jersey from earthquakes has been minor: items knocked off shelves, cracked plaster</a:t>
            </a:r>
            <a:br>
              <a:rPr lang="en-US"/>
            </a:br>
            <a:r>
              <a:rPr lang="en-US"/>
              <a:t>and masonry and fallen chimneys. Perhaps because no one was standing under a chimney when it fell,</a:t>
            </a:r>
            <a:br>
              <a:rPr lang="en-US"/>
            </a:br>
            <a:r>
              <a:rPr lang="en-US"/>
              <a:t>there are no recorded earthquake--related deaths in New Jersey. We will probably not be so fortunate</a:t>
            </a:r>
            <a:br>
              <a:rPr lang="en-US"/>
            </a:br>
            <a:r>
              <a:rPr lang="en-US"/>
              <a:t>in the future.</a:t>
            </a:r>
          </a:p>
          <a:p>
            <a:endParaRPr lang="en-US"/>
          </a:p>
        </p:txBody>
      </p:sp>
    </p:spTree>
    <p:extLst>
      <p:ext uri="{BB962C8B-B14F-4D97-AF65-F5344CB8AC3E}">
        <p14:creationId xmlns:p14="http://schemas.microsoft.com/office/powerpoint/2010/main" val="1264560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43B7E-DA03-6346-9955-60BF61129C94}"/>
              </a:ext>
            </a:extLst>
          </p:cNvPr>
          <p:cNvSpPr>
            <a:spLocks noGrp="1"/>
          </p:cNvSpPr>
          <p:nvPr>
            <p:ph type="title"/>
          </p:nvPr>
        </p:nvSpPr>
        <p:spPr/>
        <p:txBody>
          <a:bodyPr/>
          <a:lstStyle/>
          <a:p>
            <a:r>
              <a:rPr lang="en-US"/>
              <a:t>Areas effected</a:t>
            </a:r>
          </a:p>
        </p:txBody>
      </p:sp>
      <p:sp>
        <p:nvSpPr>
          <p:cNvPr id="3" name="Content Placeholder 2">
            <a:extLst>
              <a:ext uri="{FF2B5EF4-FFF2-40B4-BE49-F238E27FC236}">
                <a16:creationId xmlns:a16="http://schemas.microsoft.com/office/drawing/2014/main" id="{D30E78DD-B543-A64E-931C-77A4D2FCDF2F}"/>
              </a:ext>
            </a:extLst>
          </p:cNvPr>
          <p:cNvSpPr>
            <a:spLocks noGrp="1"/>
          </p:cNvSpPr>
          <p:nvPr>
            <p:ph idx="1"/>
          </p:nvPr>
        </p:nvSpPr>
        <p:spPr/>
        <p:txBody>
          <a:bodyPr/>
          <a:lstStyle/>
          <a:p>
            <a:r>
              <a:rPr lang="en-US"/>
              <a:t>Although the United States east of the Rocky Mountains has fewer</a:t>
            </a:r>
            <a:br>
              <a:rPr lang="en-US"/>
            </a:br>
            <a:r>
              <a:rPr lang="en-US"/>
              <a:t>and generally smaller earthquakes than the West, at least two factors</a:t>
            </a:r>
            <a:br>
              <a:rPr lang="en-US"/>
            </a:br>
            <a:r>
              <a:rPr lang="en-US"/>
              <a:t>increase the earthquake risk in New Jersey and the East. Due to</a:t>
            </a:r>
            <a:br>
              <a:rPr lang="en-US"/>
            </a:br>
            <a:r>
              <a:rPr lang="en-US"/>
              <a:t>geologic differences, eastern earthquakes effect areas ten times larger</a:t>
            </a:r>
            <a:br>
              <a:rPr lang="en-US"/>
            </a:br>
            <a:r>
              <a:rPr lang="en-US"/>
              <a:t>than western ones of the same magnitude. Also, the eastern United</a:t>
            </a:r>
            <a:br>
              <a:rPr lang="en-US"/>
            </a:br>
            <a:r>
              <a:rPr lang="en-US"/>
              <a:t>States is more densely populated, and New Jersey is the most densely</a:t>
            </a:r>
            <a:br>
              <a:rPr lang="en-US"/>
            </a:br>
            <a:r>
              <a:rPr lang="en-US"/>
              <a:t>populated state in the nation.</a:t>
            </a:r>
          </a:p>
        </p:txBody>
      </p:sp>
    </p:spTree>
    <p:extLst>
      <p:ext uri="{BB962C8B-B14F-4D97-AF65-F5344CB8AC3E}">
        <p14:creationId xmlns:p14="http://schemas.microsoft.com/office/powerpoint/2010/main" val="94405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EF317-3831-294D-94CD-A9CC7D64CBAA}"/>
              </a:ext>
            </a:extLst>
          </p:cNvPr>
          <p:cNvSpPr>
            <a:spLocks noGrp="1"/>
          </p:cNvSpPr>
          <p:nvPr>
            <p:ph type="title"/>
          </p:nvPr>
        </p:nvSpPr>
        <p:spPr>
          <a:xfrm>
            <a:off x="581192" y="702156"/>
            <a:ext cx="11029616" cy="1013800"/>
          </a:xfrm>
        </p:spPr>
        <p:txBody>
          <a:bodyPr>
            <a:normAutofit/>
          </a:bodyPr>
          <a:lstStyle/>
          <a:p>
            <a:r>
              <a:rPr lang="en-US"/>
              <a:t>The Mercalli Scale</a:t>
            </a:r>
            <a:endParaRPr lang="en-US">
              <a:solidFill>
                <a:srgbClr val="FFFFFF"/>
              </a:solidFill>
            </a:endParaRPr>
          </a:p>
        </p:txBody>
      </p:sp>
      <p:sp useBgFill="1">
        <p:nvSpPr>
          <p:cNvPr id="22" name="Rectangle 11">
            <a:extLst>
              <a:ext uri="{FF2B5EF4-FFF2-40B4-BE49-F238E27FC236}">
                <a16:creationId xmlns:a16="http://schemas.microsoft.com/office/drawing/2014/main" id="{9E661D03-4DD4-45E7-A047-ED722E826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able&#10;&#10;Description automatically generated">
            <a:extLst>
              <a:ext uri="{FF2B5EF4-FFF2-40B4-BE49-F238E27FC236}">
                <a16:creationId xmlns:a16="http://schemas.microsoft.com/office/drawing/2014/main" id="{2DCA01DC-AFA4-E34E-B084-B79C08308CF4}"/>
              </a:ext>
            </a:extLst>
          </p:cNvPr>
          <p:cNvPicPr>
            <a:picLocks noChangeAspect="1"/>
          </p:cNvPicPr>
          <p:nvPr/>
        </p:nvPicPr>
        <p:blipFill>
          <a:blip r:embed="rId2"/>
          <a:stretch>
            <a:fillRect/>
          </a:stretch>
        </p:blipFill>
        <p:spPr>
          <a:xfrm>
            <a:off x="657225" y="2442579"/>
            <a:ext cx="4962525" cy="3486173"/>
          </a:xfrm>
          <a:prstGeom prst="rect">
            <a:avLst/>
          </a:prstGeom>
        </p:spPr>
      </p:pic>
      <p:sp>
        <p:nvSpPr>
          <p:cNvPr id="23" name="Content Placeholder 8">
            <a:extLst>
              <a:ext uri="{FF2B5EF4-FFF2-40B4-BE49-F238E27FC236}">
                <a16:creationId xmlns:a16="http://schemas.microsoft.com/office/drawing/2014/main" id="{D5F4BB1E-33F6-40E4-B704-0AFFA4C07121}"/>
              </a:ext>
            </a:extLst>
          </p:cNvPr>
          <p:cNvSpPr>
            <a:spLocks noGrp="1"/>
          </p:cNvSpPr>
          <p:nvPr>
            <p:ph idx="1"/>
          </p:nvPr>
        </p:nvSpPr>
        <p:spPr>
          <a:xfrm>
            <a:off x="6335805" y="2180496"/>
            <a:ext cx="5275001" cy="4045683"/>
          </a:xfrm>
        </p:spPr>
        <p:txBody>
          <a:bodyPr>
            <a:normAutofit/>
          </a:bodyPr>
          <a:lstStyle/>
          <a:p>
            <a:r>
              <a:rPr lang="en-US"/>
              <a:t>The Mercalli scale measures the intensity of an earthquake by quantifying the effects of an earthquake on the Earth's surface. Based on human reactions, natural objects and man-made structures, the Mercalli scale rates earthquakes on a scale of 1 to 12, with 1 denoting that nothing was felt and 12 denoting destruction. Invented in 1902 by Giuseppe Mercalli, the Mercalli scale isn't considered as scientific as the Richter scale. This is because the Mercalli scale relies on witnesses to report about the earthquake, so the quake's force is not defined in rigorous and objective standards, as the Richter scale provides.</a:t>
            </a:r>
          </a:p>
          <a:p>
            <a:endParaRPr lang="en-US"/>
          </a:p>
        </p:txBody>
      </p:sp>
    </p:spTree>
    <p:extLst>
      <p:ext uri="{BB962C8B-B14F-4D97-AF65-F5344CB8AC3E}">
        <p14:creationId xmlns:p14="http://schemas.microsoft.com/office/powerpoint/2010/main" val="161380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0" name="Rectangle 72">
            <a:extLst>
              <a:ext uri="{FF2B5EF4-FFF2-40B4-BE49-F238E27FC236}">
                <a16:creationId xmlns:a16="http://schemas.microsoft.com/office/drawing/2014/main" id="{636F6DB7-CF8D-494A-82F6-13B58DCA9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74">
            <a:extLst>
              <a:ext uri="{FF2B5EF4-FFF2-40B4-BE49-F238E27FC236}">
                <a16:creationId xmlns:a16="http://schemas.microsoft.com/office/drawing/2014/main" id="{0B7E5194-6E82-4A44-99C3-FE7D87F34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76D0F8D-A37A-5744-B59F-0DE2D3C23938}"/>
              </a:ext>
            </a:extLst>
          </p:cNvPr>
          <p:cNvSpPr>
            <a:spLocks noGrp="1"/>
          </p:cNvSpPr>
          <p:nvPr>
            <p:ph type="title"/>
          </p:nvPr>
        </p:nvSpPr>
        <p:spPr>
          <a:xfrm>
            <a:off x="764110" y="826346"/>
            <a:ext cx="3171905" cy="1013800"/>
          </a:xfrm>
        </p:spPr>
        <p:txBody>
          <a:bodyPr>
            <a:normAutofit/>
          </a:bodyPr>
          <a:lstStyle/>
          <a:p>
            <a:r>
              <a:rPr lang="en-US" sz="2400">
                <a:solidFill>
                  <a:srgbClr val="FFFFFF"/>
                </a:solidFill>
              </a:rPr>
              <a:t>Location reference map</a:t>
            </a:r>
          </a:p>
        </p:txBody>
      </p:sp>
      <p:grpSp>
        <p:nvGrpSpPr>
          <p:cNvPr id="3082" name="Group 76">
            <a:extLst>
              <a:ext uri="{FF2B5EF4-FFF2-40B4-BE49-F238E27FC236}">
                <a16:creationId xmlns:a16="http://schemas.microsoft.com/office/drawing/2014/main" id="{49FCC1E1-84D3-494D-A0A0-286AFA1C30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78" name="Rectangle 77">
              <a:extLst>
                <a:ext uri="{FF2B5EF4-FFF2-40B4-BE49-F238E27FC236}">
                  <a16:creationId xmlns:a16="http://schemas.microsoft.com/office/drawing/2014/main" id="{96E09E90-FF79-402E-AF01-97A279BEA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83" name="Rectangle 78">
              <a:extLst>
                <a:ext uri="{FF2B5EF4-FFF2-40B4-BE49-F238E27FC236}">
                  <a16:creationId xmlns:a16="http://schemas.microsoft.com/office/drawing/2014/main" id="{EC6946F8-4B9B-4C51-9F51-2DB377392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7B3D2B3D-A285-438C-A344-AED3E46A0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084" name="Content Placeholder 3077">
            <a:extLst>
              <a:ext uri="{FF2B5EF4-FFF2-40B4-BE49-F238E27FC236}">
                <a16:creationId xmlns:a16="http://schemas.microsoft.com/office/drawing/2014/main" id="{980E6635-DD8D-4D8A-A425-D9EF56380AC1}"/>
              </a:ext>
            </a:extLst>
          </p:cNvPr>
          <p:cNvSpPr>
            <a:spLocks noGrp="1"/>
          </p:cNvSpPr>
          <p:nvPr>
            <p:ph idx="1"/>
          </p:nvPr>
        </p:nvSpPr>
        <p:spPr>
          <a:xfrm>
            <a:off x="764110" y="2052084"/>
            <a:ext cx="3033249" cy="3856229"/>
          </a:xfrm>
        </p:spPr>
        <p:txBody>
          <a:bodyPr anchor="t">
            <a:normAutofit/>
          </a:bodyPr>
          <a:lstStyle/>
          <a:p>
            <a:r>
              <a:rPr lang="en-US" sz="1600" dirty="0">
                <a:solidFill>
                  <a:srgbClr val="FFFFFF"/>
                </a:solidFill>
              </a:rPr>
              <a:t>Counties</a:t>
            </a:r>
          </a:p>
          <a:p>
            <a:pPr lvl="1"/>
            <a:r>
              <a:rPr lang="en-US" sz="1400" dirty="0">
                <a:solidFill>
                  <a:srgbClr val="FFFFFF"/>
                </a:solidFill>
              </a:rPr>
              <a:t>Bergen</a:t>
            </a:r>
          </a:p>
          <a:p>
            <a:pPr lvl="1"/>
            <a:r>
              <a:rPr lang="en-US" sz="1400" dirty="0">
                <a:solidFill>
                  <a:srgbClr val="FFFFFF"/>
                </a:solidFill>
              </a:rPr>
              <a:t>Essex</a:t>
            </a:r>
          </a:p>
          <a:p>
            <a:pPr lvl="1"/>
            <a:r>
              <a:rPr lang="en-US" sz="1400" dirty="0">
                <a:solidFill>
                  <a:srgbClr val="FFFFFF"/>
                </a:solidFill>
              </a:rPr>
              <a:t>Hunterdon</a:t>
            </a:r>
          </a:p>
          <a:p>
            <a:pPr lvl="1"/>
            <a:r>
              <a:rPr lang="en-US" sz="1400" dirty="0">
                <a:solidFill>
                  <a:srgbClr val="FFFFFF"/>
                </a:solidFill>
              </a:rPr>
              <a:t>Passaic</a:t>
            </a:r>
          </a:p>
          <a:p>
            <a:pPr lvl="1"/>
            <a:r>
              <a:rPr lang="en-US" sz="1400" dirty="0">
                <a:solidFill>
                  <a:srgbClr val="FFFFFF"/>
                </a:solidFill>
              </a:rPr>
              <a:t>Sussex</a:t>
            </a:r>
          </a:p>
          <a:p>
            <a:pPr lvl="1"/>
            <a:r>
              <a:rPr lang="en-US" sz="1400" dirty="0">
                <a:solidFill>
                  <a:srgbClr val="FFFFFF"/>
                </a:solidFill>
              </a:rPr>
              <a:t>Union</a:t>
            </a:r>
          </a:p>
          <a:p>
            <a:pPr lvl="1"/>
            <a:r>
              <a:rPr lang="en-US" sz="1400" dirty="0">
                <a:solidFill>
                  <a:srgbClr val="FFFFFF"/>
                </a:solidFill>
              </a:rPr>
              <a:t>Warren</a:t>
            </a:r>
          </a:p>
          <a:p>
            <a:pPr lvl="1"/>
            <a:r>
              <a:rPr lang="en-US" sz="1400" dirty="0">
                <a:solidFill>
                  <a:srgbClr val="FFFFFF"/>
                </a:solidFill>
              </a:rPr>
              <a:t>Morris</a:t>
            </a:r>
          </a:p>
          <a:p>
            <a:pPr lvl="1"/>
            <a:r>
              <a:rPr lang="en-US" sz="1400" dirty="0">
                <a:solidFill>
                  <a:srgbClr val="FFFFFF"/>
                </a:solidFill>
              </a:rPr>
              <a:t>Hudson</a:t>
            </a:r>
          </a:p>
          <a:p>
            <a:pPr lvl="1"/>
            <a:r>
              <a:rPr lang="en-US" sz="1400">
                <a:solidFill>
                  <a:srgbClr val="FFFFFF"/>
                </a:solidFill>
              </a:rPr>
              <a:t>Somerset</a:t>
            </a:r>
          </a:p>
        </p:txBody>
      </p:sp>
      <p:pic>
        <p:nvPicPr>
          <p:cNvPr id="3074" name="Picture 2">
            <a:extLst>
              <a:ext uri="{FF2B5EF4-FFF2-40B4-BE49-F238E27FC236}">
                <a16:creationId xmlns:a16="http://schemas.microsoft.com/office/drawing/2014/main" id="{A863CB5C-255B-E84D-B6FE-9DCD0E445C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86292" y="948413"/>
            <a:ext cx="3831522" cy="495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253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636F6DB7-CF8D-494A-82F6-13B58DCA9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0B7E5194-6E82-4A44-99C3-FE7D87F34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25EFCCA-3FE7-2544-8DF5-9BCA9DB0051E}"/>
              </a:ext>
            </a:extLst>
          </p:cNvPr>
          <p:cNvSpPr>
            <a:spLocks noGrp="1"/>
          </p:cNvSpPr>
          <p:nvPr>
            <p:ph type="title"/>
          </p:nvPr>
        </p:nvSpPr>
        <p:spPr>
          <a:xfrm>
            <a:off x="710162" y="3149054"/>
            <a:ext cx="3171905" cy="559891"/>
          </a:xfrm>
        </p:spPr>
        <p:txBody>
          <a:bodyPr>
            <a:normAutofit/>
          </a:bodyPr>
          <a:lstStyle/>
          <a:p>
            <a:r>
              <a:rPr lang="en-US" sz="2400">
                <a:solidFill>
                  <a:srgbClr val="FFFFFF"/>
                </a:solidFill>
              </a:rPr>
              <a:t>Bedrock map</a:t>
            </a:r>
          </a:p>
        </p:txBody>
      </p:sp>
      <p:grpSp>
        <p:nvGrpSpPr>
          <p:cNvPr id="77" name="Group 76">
            <a:extLst>
              <a:ext uri="{FF2B5EF4-FFF2-40B4-BE49-F238E27FC236}">
                <a16:creationId xmlns:a16="http://schemas.microsoft.com/office/drawing/2014/main" id="{49FCC1E1-84D3-494D-A0A0-286AFA1C30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78" name="Rectangle 77">
              <a:extLst>
                <a:ext uri="{FF2B5EF4-FFF2-40B4-BE49-F238E27FC236}">
                  <a16:creationId xmlns:a16="http://schemas.microsoft.com/office/drawing/2014/main" id="{96E09E90-FF79-402E-AF01-97A279BEA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EC6946F8-4B9B-4C51-9F51-2DB377392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7B3D2B3D-A285-438C-A344-AED3E46A0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026" name="Picture 2">
            <a:extLst>
              <a:ext uri="{FF2B5EF4-FFF2-40B4-BE49-F238E27FC236}">
                <a16:creationId xmlns:a16="http://schemas.microsoft.com/office/drawing/2014/main" id="{92C371A7-5C04-7C4B-BD4B-8E31629D846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43288" y="690193"/>
            <a:ext cx="4655003" cy="6025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0931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0809D-7850-124D-9DFB-110A07074AB3}"/>
              </a:ext>
            </a:extLst>
          </p:cNvPr>
          <p:cNvSpPr>
            <a:spLocks noGrp="1"/>
          </p:cNvSpPr>
          <p:nvPr>
            <p:ph type="title"/>
          </p:nvPr>
        </p:nvSpPr>
        <p:spPr>
          <a:xfrm>
            <a:off x="581192" y="702156"/>
            <a:ext cx="11029616" cy="1013800"/>
          </a:xfrm>
        </p:spPr>
        <p:txBody>
          <a:bodyPr>
            <a:normAutofit/>
          </a:bodyPr>
          <a:lstStyle/>
          <a:p>
            <a:r>
              <a:rPr lang="en-US">
                <a:solidFill>
                  <a:srgbClr val="FFFFFF"/>
                </a:solidFill>
              </a:rPr>
              <a:t>Fault line map</a:t>
            </a:r>
          </a:p>
        </p:txBody>
      </p:sp>
      <p:pic>
        <p:nvPicPr>
          <p:cNvPr id="2054" name="Picture 6">
            <a:extLst>
              <a:ext uri="{FF2B5EF4-FFF2-40B4-BE49-F238E27FC236}">
                <a16:creationId xmlns:a16="http://schemas.microsoft.com/office/drawing/2014/main" id="{7C11FAD1-DEB6-BF4C-852D-E5DD189E7B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612" r="20358" b="-2"/>
          <a:stretch/>
        </p:blipFill>
        <p:spPr bwMode="auto">
          <a:xfrm>
            <a:off x="6096000" y="2035502"/>
            <a:ext cx="4970994" cy="449793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a:extLst>
              <a:ext uri="{FF2B5EF4-FFF2-40B4-BE49-F238E27FC236}">
                <a16:creationId xmlns:a16="http://schemas.microsoft.com/office/drawing/2014/main" id="{D006F2F1-B1D0-1A4C-BE60-37A1A580B8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6089"/>
          <a:stretch/>
        </p:blipFill>
        <p:spPr bwMode="auto">
          <a:xfrm>
            <a:off x="852654" y="1888507"/>
            <a:ext cx="3941767" cy="4791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696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9209EA6-FB9C-4E80-9B63-3BC4C0628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7D98868-D6DC-40C4-A67A-26D3EF9B9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614407"/>
            <a:ext cx="750779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02A9D3C-A46E-3F4B-B88E-E341E770AD84}"/>
              </a:ext>
            </a:extLst>
          </p:cNvPr>
          <p:cNvSpPr>
            <a:spLocks noGrp="1"/>
          </p:cNvSpPr>
          <p:nvPr>
            <p:ph type="title"/>
          </p:nvPr>
        </p:nvSpPr>
        <p:spPr>
          <a:xfrm>
            <a:off x="4401850" y="702156"/>
            <a:ext cx="7208958" cy="1013800"/>
          </a:xfrm>
        </p:spPr>
        <p:txBody>
          <a:bodyPr>
            <a:normAutofit/>
          </a:bodyPr>
          <a:lstStyle/>
          <a:p>
            <a:r>
              <a:rPr lang="en-US">
                <a:solidFill>
                  <a:srgbClr val="FFFFFF"/>
                </a:solidFill>
              </a:rPr>
              <a:t>Faults and earthquakes</a:t>
            </a:r>
          </a:p>
        </p:txBody>
      </p:sp>
      <p:grpSp>
        <p:nvGrpSpPr>
          <p:cNvPr id="26" name="Group 25">
            <a:extLst>
              <a:ext uri="{FF2B5EF4-FFF2-40B4-BE49-F238E27FC236}">
                <a16:creationId xmlns:a16="http://schemas.microsoft.com/office/drawing/2014/main" id="{DD45597E-AF81-4397-A735-3DE1D96E82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7" name="Rectangle 26">
              <a:extLst>
                <a:ext uri="{FF2B5EF4-FFF2-40B4-BE49-F238E27FC236}">
                  <a16:creationId xmlns:a16="http://schemas.microsoft.com/office/drawing/2014/main" id="{4AEC0180-A18F-4E78-AFAC-B3659BB794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C7DAF487-E053-4DEB-8D83-094FEDB5FC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91B89CFB-6047-4883-B0F7-85F750221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7" name="Picture 6">
            <a:extLst>
              <a:ext uri="{FF2B5EF4-FFF2-40B4-BE49-F238E27FC236}">
                <a16:creationId xmlns:a16="http://schemas.microsoft.com/office/drawing/2014/main" id="{9B1BDF10-15CB-0540-AE27-DE9AB4006D07}"/>
              </a:ext>
            </a:extLst>
          </p:cNvPr>
          <p:cNvPicPr>
            <a:picLocks noChangeAspect="1"/>
          </p:cNvPicPr>
          <p:nvPr/>
        </p:nvPicPr>
        <p:blipFill>
          <a:blip r:embed="rId2"/>
          <a:stretch>
            <a:fillRect/>
          </a:stretch>
        </p:blipFill>
        <p:spPr>
          <a:xfrm>
            <a:off x="793491" y="1173042"/>
            <a:ext cx="3036818" cy="4500402"/>
          </a:xfrm>
          <a:prstGeom prst="rect">
            <a:avLst/>
          </a:prstGeom>
        </p:spPr>
      </p:pic>
      <p:sp>
        <p:nvSpPr>
          <p:cNvPr id="3" name="Content Placeholder 2">
            <a:extLst>
              <a:ext uri="{FF2B5EF4-FFF2-40B4-BE49-F238E27FC236}">
                <a16:creationId xmlns:a16="http://schemas.microsoft.com/office/drawing/2014/main" id="{12B2A437-6383-7345-AF2D-CB1A7C406063}"/>
              </a:ext>
            </a:extLst>
          </p:cNvPr>
          <p:cNvSpPr>
            <a:spLocks noGrp="1"/>
          </p:cNvSpPr>
          <p:nvPr>
            <p:ph idx="1"/>
          </p:nvPr>
        </p:nvSpPr>
        <p:spPr>
          <a:xfrm>
            <a:off x="4401849" y="2180496"/>
            <a:ext cx="7208957" cy="4045683"/>
          </a:xfrm>
        </p:spPr>
        <p:txBody>
          <a:bodyPr>
            <a:normAutofit/>
          </a:bodyPr>
          <a:lstStyle/>
          <a:p>
            <a:r>
              <a:rPr lang="en-US"/>
              <a:t>Although there are many faults in New Jersey, the Ramapo Fault, which</a:t>
            </a:r>
            <a:br>
              <a:rPr lang="en-US"/>
            </a:br>
            <a:r>
              <a:rPr lang="en-US"/>
              <a:t>separates the Piedmont and Highlands Physiographic Provinces, is the best</a:t>
            </a:r>
            <a:br>
              <a:rPr lang="en-US"/>
            </a:br>
            <a:r>
              <a:rPr lang="en-US"/>
              <a:t>known. In 1884 it was blamed for a damaging New York City earthquake</a:t>
            </a:r>
            <a:br>
              <a:rPr lang="en-US"/>
            </a:br>
            <a:r>
              <a:rPr lang="en-US"/>
              <a:t>simply because it was the only large fault mapped at the time. Subsequent</a:t>
            </a:r>
            <a:br>
              <a:rPr lang="en-US"/>
            </a:br>
            <a:r>
              <a:rPr lang="en-US"/>
              <a:t>investigations have shown the 1884 earthquake epicenter was actually</a:t>
            </a:r>
            <a:br>
              <a:rPr lang="en-US"/>
            </a:br>
            <a:r>
              <a:rPr lang="en-US"/>
              <a:t>located in Brooklyn, New York, at least 25 miles from the Ramapo Fault.</a:t>
            </a:r>
          </a:p>
        </p:txBody>
      </p:sp>
    </p:spTree>
    <p:extLst>
      <p:ext uri="{BB962C8B-B14F-4D97-AF65-F5344CB8AC3E}">
        <p14:creationId xmlns:p14="http://schemas.microsoft.com/office/powerpoint/2010/main" val="3050361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2171-4F75-E844-BA9A-6618124AA4DF}"/>
              </a:ext>
            </a:extLst>
          </p:cNvPr>
          <p:cNvSpPr>
            <a:spLocks noGrp="1"/>
          </p:cNvSpPr>
          <p:nvPr>
            <p:ph type="title"/>
          </p:nvPr>
        </p:nvSpPr>
        <p:spPr/>
        <p:txBody>
          <a:bodyPr/>
          <a:lstStyle/>
          <a:p>
            <a:r>
              <a:rPr lang="en-US"/>
              <a:t>Conclusion </a:t>
            </a:r>
          </a:p>
        </p:txBody>
      </p:sp>
      <p:sp>
        <p:nvSpPr>
          <p:cNvPr id="3" name="Content Placeholder 2">
            <a:extLst>
              <a:ext uri="{FF2B5EF4-FFF2-40B4-BE49-F238E27FC236}">
                <a16:creationId xmlns:a16="http://schemas.microsoft.com/office/drawing/2014/main" id="{F09E7681-6EC3-814C-BE40-979CEACFBF84}"/>
              </a:ext>
            </a:extLst>
          </p:cNvPr>
          <p:cNvSpPr>
            <a:spLocks noGrp="1"/>
          </p:cNvSpPr>
          <p:nvPr>
            <p:ph idx="1"/>
          </p:nvPr>
        </p:nvSpPr>
        <p:spPr/>
        <p:txBody>
          <a:bodyPr/>
          <a:lstStyle/>
          <a:p>
            <a:r>
              <a:rPr lang="en-US"/>
              <a:t>Earthquakes felt in New Jersey are generally few and small. However, some earthquakes have produced damage in New Jersey. New Jersey’s seismic hazard is lower than many earthquake-prone parts of the United States.  Across the state, seismic hazards are highest in northeastern New Jersey.</a:t>
            </a:r>
          </a:p>
          <a:p>
            <a:endParaRPr lang="en-US"/>
          </a:p>
        </p:txBody>
      </p:sp>
    </p:spTree>
    <p:extLst>
      <p:ext uri="{BB962C8B-B14F-4D97-AF65-F5344CB8AC3E}">
        <p14:creationId xmlns:p14="http://schemas.microsoft.com/office/powerpoint/2010/main" val="9030920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otalTime>0</TotalTime>
  <Words>485</Words>
  <Application>Microsoft Office PowerPoint</Application>
  <PresentationFormat>Widescreen</PresentationFormat>
  <Paragraphs>27</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Gill Sans MT</vt:lpstr>
      <vt:lpstr>Wingdings 2</vt:lpstr>
      <vt:lpstr>Dividend</vt:lpstr>
      <vt:lpstr>What are the risks of earthquakes in New jersey</vt:lpstr>
      <vt:lpstr>Past damage in New Jersey</vt:lpstr>
      <vt:lpstr>Areas effected</vt:lpstr>
      <vt:lpstr>The Mercalli Scale</vt:lpstr>
      <vt:lpstr>Location reference map</vt:lpstr>
      <vt:lpstr>Bedrock map</vt:lpstr>
      <vt:lpstr>Fault line map</vt:lpstr>
      <vt:lpstr>Faults and earthquakes</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effects do earthquakes have in New jersey?</dc:title>
  <dc:creator>Shannon Feeney</dc:creator>
  <cp:lastModifiedBy>George Pomeroy</cp:lastModifiedBy>
  <cp:revision>2</cp:revision>
  <dcterms:created xsi:type="dcterms:W3CDTF">2020-12-01T20:04:32Z</dcterms:created>
  <dcterms:modified xsi:type="dcterms:W3CDTF">2021-01-27T04:40:13Z</dcterms:modified>
</cp:coreProperties>
</file>