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9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1/26/2021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41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1/26/2021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899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1/26/2021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633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1/26/2021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70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1/26/2021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18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1/26/2021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270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1/26/2021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967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409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5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1/26/2021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621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1/26/2021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113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6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693" r:id="rId6"/>
    <p:sldLayoutId id="2147483689" r:id="rId7"/>
    <p:sldLayoutId id="2147483690" r:id="rId8"/>
    <p:sldLayoutId id="2147483691" r:id="rId9"/>
    <p:sldLayoutId id="2147483692" r:id="rId10"/>
    <p:sldLayoutId id="214748369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AF4F2BA-3C03-4E2C-8ABC-0949B61B3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6ADC09-7170-4844-BF27-24FB3360E9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677" b="2232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6866DD-505F-4905-8D22-A1FE639D9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Spread of Internet Usage Worldwide from 1990 - 2015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6E2026-07B3-4E53-A83C-86254F065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By Jack Anderson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07787ED-5EDC-4C54-AD87-55B60D0FE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40A8CA7-7D5A-43B0-A1A0-B558ECA9E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06464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E4F06-B9B2-4589-8F6D-4CC13FA02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13D3C-0973-4932-8A9F-5B465B44E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Research Questions – </a:t>
            </a:r>
          </a:p>
          <a:p>
            <a:pPr lvl="1"/>
            <a:r>
              <a:rPr lang="en-US" dirty="0"/>
              <a:t>What is the trend in overall internet usage worldwide from 1990 to 2015?  What are the probable causes of this trend?</a:t>
            </a:r>
          </a:p>
          <a:p>
            <a:endParaRPr lang="en-US" dirty="0"/>
          </a:p>
          <a:p>
            <a:r>
              <a:rPr lang="en-US" dirty="0"/>
              <a:t>Hypothesis –</a:t>
            </a:r>
          </a:p>
          <a:p>
            <a:pPr lvl="1"/>
            <a:r>
              <a:rPr lang="en-US" dirty="0"/>
              <a:t>There will be an overall increase in worldwide internet usage.  I feel that countries with a GDP higher than 300 Billion will be the countries with the largest increases in internet usage.</a:t>
            </a:r>
          </a:p>
          <a:p>
            <a:endParaRPr lang="en-US" dirty="0"/>
          </a:p>
          <a:p>
            <a:r>
              <a:rPr lang="en-US" dirty="0"/>
              <a:t>Background information –</a:t>
            </a:r>
          </a:p>
          <a:p>
            <a:pPr lvl="1"/>
            <a:r>
              <a:rPr lang="en-US" dirty="0"/>
              <a:t>The internet was first invented in the 1960s</a:t>
            </a:r>
          </a:p>
          <a:p>
            <a:pPr lvl="1"/>
            <a:r>
              <a:rPr lang="en-US" dirty="0"/>
              <a:t>In 2018 there was approximately 22 billion devices connected to the Internet of Things.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982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3689D-8C5E-43CA-AFC6-69E8273E1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ED810-8029-4722-A376-EFF9E3138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Since my data covers many countries and twenty-five years of information, it would be rather hard to insert it all into a viewable table, however, I will do my best to explain everything that I am using.</a:t>
            </a:r>
          </a:p>
          <a:p>
            <a:pPr lvl="1"/>
            <a:r>
              <a:rPr lang="en-US" dirty="0"/>
              <a:t>Internet Usage per 100 Citizens</a:t>
            </a:r>
          </a:p>
          <a:p>
            <a:pPr lvl="1"/>
            <a:r>
              <a:rPr lang="en-US" dirty="0"/>
              <a:t>Gross Domestic Product (GDP)</a:t>
            </a:r>
          </a:p>
          <a:p>
            <a:pPr lvl="2"/>
            <a:r>
              <a:rPr lang="en-US" dirty="0"/>
              <a:t>The monetary value of imports to a given country subtracted from the monetary value of exports from the country. A standard way to measure the economic standings of a country.</a:t>
            </a:r>
          </a:p>
        </p:txBody>
      </p:sp>
    </p:spTree>
    <p:extLst>
      <p:ext uri="{BB962C8B-B14F-4D97-AF65-F5344CB8AC3E}">
        <p14:creationId xmlns:p14="http://schemas.microsoft.com/office/powerpoint/2010/main" val="424047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537E1-80CB-4A6E-8A28-6F576AEF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516835"/>
            <a:ext cx="3448259" cy="1666501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Study Area - Worldwide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4B6C26A-8A24-465A-B193-340E1FBC6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546224"/>
            <a:ext cx="3448259" cy="3342747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FFFFFF"/>
                </a:solidFill>
              </a:rPr>
              <a:t>The population increased from 5.281 billion in 1990 to 7.341 billion in 2015.  </a:t>
            </a:r>
          </a:p>
          <a:p>
            <a:r>
              <a:rPr lang="en-US" sz="1800" dirty="0">
                <a:solidFill>
                  <a:srgbClr val="FFFFFF"/>
                </a:solidFill>
              </a:rPr>
              <a:t>Since I am looking to find a trend in Internet usage worldwide and a possible cause for that trend, I will be using a global area of study.</a:t>
            </a:r>
          </a:p>
        </p:txBody>
      </p:sp>
      <p:pic>
        <p:nvPicPr>
          <p:cNvPr id="10" name="Content Placeholder 9" descr="Map&#10;&#10;Description automatically generated">
            <a:extLst>
              <a:ext uri="{FF2B5EF4-FFF2-40B4-BE49-F238E27FC236}">
                <a16:creationId xmlns:a16="http://schemas.microsoft.com/office/drawing/2014/main" id="{EDC29B14-3CD7-4910-9000-E158E53CC2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6" r="7397" b="-1"/>
          <a:stretch/>
        </p:blipFill>
        <p:spPr>
          <a:xfrm>
            <a:off x="4654296" y="10"/>
            <a:ext cx="753770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819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105DA-A98A-4340-9D9F-6BC70B8E1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and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5B076-390A-4B7F-B204-2DF75113E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the next 6 slides we will examine the total internet usage worldwide, try to spot any trends, and then summarize any findings we may come across.</a:t>
            </a:r>
          </a:p>
        </p:txBody>
      </p:sp>
    </p:spTree>
    <p:extLst>
      <p:ext uri="{BB962C8B-B14F-4D97-AF65-F5344CB8AC3E}">
        <p14:creationId xmlns:p14="http://schemas.microsoft.com/office/powerpoint/2010/main" val="714952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77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79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E1DA9722-CB72-46F5-A4A2-2F25242A6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0320" y="905933"/>
            <a:ext cx="7783363" cy="503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853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70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45706DF-B9C3-41E5-921A-2A2743223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0320" y="905933"/>
            <a:ext cx="7783363" cy="503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683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DC5C02D-ED7A-4E49-B68E-AE030078B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0320" y="905933"/>
            <a:ext cx="7783363" cy="503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21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711ED5B-8DB3-4DF4-A409-323A3890A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0320" y="905933"/>
            <a:ext cx="7783363" cy="503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87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87490E0-B90C-4BAB-971D-CBCD3C249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0320" y="905933"/>
            <a:ext cx="7783363" cy="503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225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6E09D3D-CFC6-42A8-A852-64472687A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0320" y="905933"/>
            <a:ext cx="7783363" cy="503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18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387040-BD76-4E8D-B0BA-C35A01CC0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8"/>
            <a:ext cx="3401961" cy="34947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chemeClr val="tx1">
                    <a:lumMod val="85000"/>
                    <a:lumOff val="15000"/>
                  </a:schemeClr>
                </a:solidFill>
              </a:rPr>
              <a:t>Summary Table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ADE2185-D690-43B2-86F0-AE96F7734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834010"/>
              </p:ext>
            </p:extLst>
          </p:nvPr>
        </p:nvGraphicFramePr>
        <p:xfrm>
          <a:off x="1694054" y="640081"/>
          <a:ext cx="4792107" cy="5054181"/>
        </p:xfrm>
        <a:graphic>
          <a:graphicData uri="http://schemas.openxmlformats.org/drawingml/2006/table">
            <a:tbl>
              <a:tblPr firstRow="1" bandRow="1"/>
              <a:tblGrid>
                <a:gridCol w="1173051">
                  <a:extLst>
                    <a:ext uri="{9D8B030D-6E8A-4147-A177-3AD203B41FA5}">
                      <a16:colId xmlns:a16="http://schemas.microsoft.com/office/drawing/2014/main" val="2417206275"/>
                    </a:ext>
                  </a:extLst>
                </a:gridCol>
                <a:gridCol w="980355">
                  <a:extLst>
                    <a:ext uri="{9D8B030D-6E8A-4147-A177-3AD203B41FA5}">
                      <a16:colId xmlns:a16="http://schemas.microsoft.com/office/drawing/2014/main" val="2793708128"/>
                    </a:ext>
                  </a:extLst>
                </a:gridCol>
                <a:gridCol w="2638701">
                  <a:extLst>
                    <a:ext uri="{9D8B030D-6E8A-4147-A177-3AD203B41FA5}">
                      <a16:colId xmlns:a16="http://schemas.microsoft.com/office/drawing/2014/main" val="463731231"/>
                    </a:ext>
                  </a:extLst>
                </a:gridCol>
              </a:tblGrid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Country Name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GDP in 2016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Internet Usage Per 100 Citizens in 2015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4309074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Argentina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3.68736E+11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68.0431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735239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Australia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1.14179E+12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84.5605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549662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Austria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3.7768E+11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83.9401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818897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Belgium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4.71151E+11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85.0529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238001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Brazil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2.14304E+12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58.328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21046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1.57704E+12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88.47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107963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5.93053E+12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50.3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5409057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Denmark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3.13176E+11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96.3305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3528718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2.56504E+12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84.6945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7686978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3.30444E+12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87.5898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948194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1.70845E+12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7643747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Indonesia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7.09191E+11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21.9761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043706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Iran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4.22568E+11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45.335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383955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Italy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2.05536E+12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58.1417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8556384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Japan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5.49538E+12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91.058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911591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Mexico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1.04737E+12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57.431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4374490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Netherlands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7.77158E+11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91.7241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0270896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Nigeria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3.66351E+11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5099454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Norway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4.21236E+11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96.8103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581182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Poland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4.69737E+11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67.997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1921256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Russia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1.52492E+12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73.41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9282565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Saudi Arabia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5.26811E+11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69.6162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7588185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Africa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3.63241E+11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51.9191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8115788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Korea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1.01489E+12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89.6486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0419550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Spain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1.38484E+12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78.6896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364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Sweden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4.62903E+11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90.6102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421530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Switzerland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5.50639E+11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87.4791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7867586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Thailand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3.18908E+11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39.3161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817459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Turkey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7.31144E+11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53.745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335936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Kingdom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2.28556E+12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92.0003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588796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States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1.49583E+13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74.554202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719553"/>
                  </a:ext>
                </a:extLst>
              </a:tr>
              <a:tr h="153157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Venezuela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3.93808E+11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61.8692</a:t>
                      </a:r>
                      <a:endParaRPr lang="en-US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66" marR="4366" marT="436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767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027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B1D28E-7379-4D3C-AA84-3B9403ACD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8"/>
            <a:ext cx="3401961" cy="34947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chemeClr val="tx1">
                    <a:lumMod val="85000"/>
                    <a:lumOff val="15000"/>
                  </a:schemeClr>
                </a:solidFill>
              </a:rPr>
              <a:t>Top 5 GDP Countries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33DA75-5F2C-471C-8719-26B80DE92F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414649"/>
              </p:ext>
            </p:extLst>
          </p:nvPr>
        </p:nvGraphicFramePr>
        <p:xfrm>
          <a:off x="633999" y="1274213"/>
          <a:ext cx="6912218" cy="3785892"/>
        </p:xfrm>
        <a:graphic>
          <a:graphicData uri="http://schemas.openxmlformats.org/drawingml/2006/table">
            <a:tbl>
              <a:tblPr/>
              <a:tblGrid>
                <a:gridCol w="1518339">
                  <a:extLst>
                    <a:ext uri="{9D8B030D-6E8A-4147-A177-3AD203B41FA5}">
                      <a16:colId xmlns:a16="http://schemas.microsoft.com/office/drawing/2014/main" val="3607550641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2165275917"/>
                    </a:ext>
                  </a:extLst>
                </a:gridCol>
                <a:gridCol w="3351719">
                  <a:extLst>
                    <a:ext uri="{9D8B030D-6E8A-4147-A177-3AD203B41FA5}">
                      <a16:colId xmlns:a16="http://schemas.microsoft.com/office/drawing/2014/main" val="2117216348"/>
                    </a:ext>
                  </a:extLst>
                </a:gridCol>
              </a:tblGrid>
              <a:tr h="894390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Country Name</a:t>
                      </a:r>
                      <a:endParaRPr lang="en-US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GDP in 2016</a:t>
                      </a:r>
                      <a:endParaRPr lang="en-US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Internet Usage Per 100 Citizens in 2015</a:t>
                      </a:r>
                      <a:endParaRPr lang="en-US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6796596"/>
                  </a:ext>
                </a:extLst>
              </a:tr>
              <a:tr h="894390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States</a:t>
                      </a:r>
                      <a:endParaRPr lang="en-US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1.49583E+13</a:t>
                      </a:r>
                      <a:endParaRPr lang="en-US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74.554202</a:t>
                      </a:r>
                      <a:endParaRPr lang="en-US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7631097"/>
                  </a:ext>
                </a:extLst>
              </a:tr>
              <a:tr h="49927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  <a:endParaRPr lang="en-US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5.93053E+12</a:t>
                      </a:r>
                      <a:endParaRPr lang="en-US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50.3</a:t>
                      </a:r>
                      <a:endParaRPr lang="en-US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5402343"/>
                  </a:ext>
                </a:extLst>
              </a:tr>
              <a:tr h="49927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Japan</a:t>
                      </a:r>
                      <a:endParaRPr lang="en-US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5.49538E+12</a:t>
                      </a:r>
                      <a:endParaRPr lang="en-US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91.058</a:t>
                      </a:r>
                      <a:endParaRPr lang="en-US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450625"/>
                  </a:ext>
                </a:extLst>
              </a:tr>
              <a:tr h="49927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</a:t>
                      </a:r>
                      <a:endParaRPr lang="en-US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3.30444E+12</a:t>
                      </a:r>
                      <a:endParaRPr lang="en-US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87.5898</a:t>
                      </a:r>
                      <a:endParaRPr lang="en-US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188685"/>
                  </a:ext>
                </a:extLst>
              </a:tr>
              <a:tr h="49927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</a:t>
                      </a:r>
                      <a:endParaRPr lang="en-US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2.56504E+12</a:t>
                      </a:r>
                      <a:endParaRPr lang="en-US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84.6945</a:t>
                      </a:r>
                      <a:endParaRPr lang="en-US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960" marR="17960" marT="1796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631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322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61FBFC-639E-4F97-A3E3-2FD4E1421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8"/>
            <a:ext cx="3401961" cy="34947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Top 5 Internet Usage Countries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C7E182-3513-461D-B222-E1F70A306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553765"/>
              </p:ext>
            </p:extLst>
          </p:nvPr>
        </p:nvGraphicFramePr>
        <p:xfrm>
          <a:off x="633999" y="1380591"/>
          <a:ext cx="6912219" cy="3573140"/>
        </p:xfrm>
        <a:graphic>
          <a:graphicData uri="http://schemas.openxmlformats.org/drawingml/2006/table">
            <a:tbl>
              <a:tblPr/>
              <a:tblGrid>
                <a:gridCol w="1821459">
                  <a:extLst>
                    <a:ext uri="{9D8B030D-6E8A-4147-A177-3AD203B41FA5}">
                      <a16:colId xmlns:a16="http://schemas.microsoft.com/office/drawing/2014/main" val="3859842450"/>
                    </a:ext>
                  </a:extLst>
                </a:gridCol>
                <a:gridCol w="1927397">
                  <a:extLst>
                    <a:ext uri="{9D8B030D-6E8A-4147-A177-3AD203B41FA5}">
                      <a16:colId xmlns:a16="http://schemas.microsoft.com/office/drawing/2014/main" val="2299458921"/>
                    </a:ext>
                  </a:extLst>
                </a:gridCol>
                <a:gridCol w="3163363">
                  <a:extLst>
                    <a:ext uri="{9D8B030D-6E8A-4147-A177-3AD203B41FA5}">
                      <a16:colId xmlns:a16="http://schemas.microsoft.com/office/drawing/2014/main" val="2296390994"/>
                    </a:ext>
                  </a:extLst>
                </a:gridCol>
              </a:tblGrid>
              <a:tr h="84412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Country Name</a:t>
                      </a:r>
                      <a:endParaRPr lang="en-US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GDP in 2016</a:t>
                      </a:r>
                      <a:endParaRPr lang="en-US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Internet Usage Per 100 Citizens in 2015</a:t>
                      </a:r>
                      <a:endParaRPr lang="en-US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4547276"/>
                  </a:ext>
                </a:extLst>
              </a:tr>
              <a:tr h="471221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Norway</a:t>
                      </a:r>
                      <a:endParaRPr lang="en-US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4.21236E+11</a:t>
                      </a:r>
                      <a:endParaRPr lang="en-US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96.8103</a:t>
                      </a:r>
                      <a:endParaRPr lang="en-US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593633"/>
                  </a:ext>
                </a:extLst>
              </a:tr>
              <a:tr h="471221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Denmark</a:t>
                      </a:r>
                      <a:endParaRPr lang="en-US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3.13176E+11</a:t>
                      </a:r>
                      <a:endParaRPr lang="en-US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96.3305</a:t>
                      </a:r>
                      <a:endParaRPr lang="en-US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604114"/>
                  </a:ext>
                </a:extLst>
              </a:tr>
              <a:tr h="844128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Kingdom</a:t>
                      </a:r>
                      <a:endParaRPr lang="en-US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2.28556E+12</a:t>
                      </a:r>
                      <a:endParaRPr lang="en-US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92.0003</a:t>
                      </a:r>
                      <a:endParaRPr lang="en-US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0862762"/>
                  </a:ext>
                </a:extLst>
              </a:tr>
              <a:tr h="471221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Netherlands</a:t>
                      </a:r>
                      <a:endParaRPr lang="en-US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7.77158E+11</a:t>
                      </a:r>
                      <a:endParaRPr lang="en-US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91.7241</a:t>
                      </a:r>
                      <a:endParaRPr lang="en-US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3335040"/>
                  </a:ext>
                </a:extLst>
              </a:tr>
              <a:tr h="471221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Japan</a:t>
                      </a:r>
                      <a:endParaRPr lang="en-US" sz="4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5.49538E+12</a:t>
                      </a:r>
                      <a:endParaRPr lang="en-US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91.058</a:t>
                      </a:r>
                      <a:endParaRPr lang="en-US" sz="4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950" marR="16950" marT="169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2086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674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B678D-747C-45C0-88E2-8686CC74F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50561-B95D-4DAB-8863-00E876E73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the previous two tables, the only country in both was Japan.  So while there may not be a direct correlation from GDP to Internet Usage, the majority of the 32 countries that are above 300 Billion dollars in GDP are in the 75.1 to 90 or above range.  </a:t>
            </a:r>
          </a:p>
        </p:txBody>
      </p:sp>
    </p:spTree>
    <p:extLst>
      <p:ext uri="{BB962C8B-B14F-4D97-AF65-F5344CB8AC3E}">
        <p14:creationId xmlns:p14="http://schemas.microsoft.com/office/powerpoint/2010/main" val="2802128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5546B-40E9-45A6-8533-DE23115C7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Academic Article Connections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04101-7D03-4EE8-898E-450008614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Rye’s </a:t>
            </a:r>
            <a:r>
              <a:rPr lang="en-US" i="1" dirty="0"/>
              <a:t>Negotiating the Symbolic Power of Information and Communication Technologies (ICT): The Spread of Internet-Supported Distance Education </a:t>
            </a:r>
            <a:r>
              <a:rPr lang="en-US" dirty="0"/>
              <a:t>he claims that the spread of internet is deeply connected to higher education.  He also states that the diffusion of internet worldwide is a symbol of “modernization and progress.”</a:t>
            </a:r>
          </a:p>
          <a:p>
            <a:r>
              <a:rPr lang="en-US" dirty="0"/>
              <a:t>In </a:t>
            </a:r>
            <a:r>
              <a:rPr lang="en-US" dirty="0" err="1"/>
              <a:t>Hargittai’s</a:t>
            </a:r>
            <a:r>
              <a:rPr lang="en-US" dirty="0"/>
              <a:t> </a:t>
            </a:r>
            <a:r>
              <a:rPr lang="en-US" i="1" dirty="0"/>
              <a:t>Weaving the Western Web: explaining differences in Internet connectivity among OECD countries</a:t>
            </a:r>
            <a:r>
              <a:rPr lang="en-US" dirty="0"/>
              <a:t>, we see that “general economic strength does not matter in predicting Internet connectivity” within a country. They find that if governments want to stay on top of new information related to the economy and other topics that they may need to consider strengthening their Internet policies.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05963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A6E7-04AB-4896-9362-E5E5BE7A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4BC9E-C928-4064-878C-3A1211374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may be some correlation between GDP and Internet usage, but according to the academic research it appears that there may be more of a sociological reason to internet spread rather than a purely empirical based reason.  </a:t>
            </a:r>
          </a:p>
          <a:p>
            <a:r>
              <a:rPr lang="en-US" dirty="0"/>
              <a:t>If I were to continue my research into an empirical reason as to which countries have the greatest Internet increase, I would look at population growth as well as the overall education levels of the countries.</a:t>
            </a:r>
          </a:p>
        </p:txBody>
      </p:sp>
    </p:spTree>
    <p:extLst>
      <p:ext uri="{BB962C8B-B14F-4D97-AF65-F5344CB8AC3E}">
        <p14:creationId xmlns:p14="http://schemas.microsoft.com/office/powerpoint/2010/main" val="635416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393A9-3C71-4705-8B64-44DD1AFC2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471F3-953A-450F-A538-4E3C87BC7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Hargittai</a:t>
            </a:r>
            <a:r>
              <a:rPr lang="en-US" dirty="0"/>
              <a:t>, E. (1999). Weaving the Western Web: Explaining differences in Internet connectivity among OECD countries. </a:t>
            </a:r>
            <a:r>
              <a:rPr lang="en-US" i="1" dirty="0"/>
              <a:t>Telecommunications Policy,</a:t>
            </a:r>
            <a:r>
              <a:rPr lang="en-US" dirty="0"/>
              <a:t> </a:t>
            </a:r>
            <a:r>
              <a:rPr lang="en-US" i="1" dirty="0"/>
              <a:t>23</a:t>
            </a:r>
            <a:r>
              <a:rPr lang="en-US" dirty="0"/>
              <a:t>(10-11), 701-718. Retrieved November 30, 2020.</a:t>
            </a:r>
          </a:p>
          <a:p>
            <a:r>
              <a:rPr lang="en-US" dirty="0"/>
              <a:t>Rye, S. (2009). Negotiating the Symbolic Power of Information and Communication Technologies (ICT): The Spread of Internet-Supported Distance Education. </a:t>
            </a:r>
            <a:r>
              <a:rPr lang="en-US" i="1" dirty="0"/>
              <a:t>Information Technology for Development,</a:t>
            </a:r>
            <a:r>
              <a:rPr lang="en-US" dirty="0"/>
              <a:t> </a:t>
            </a:r>
            <a:r>
              <a:rPr lang="en-US" i="1" dirty="0"/>
              <a:t>15</a:t>
            </a:r>
            <a:r>
              <a:rPr lang="en-US" dirty="0"/>
              <a:t>(1), 17-31. doi:10.1002/</a:t>
            </a:r>
            <a:r>
              <a:rPr lang="en-US" dirty="0" err="1"/>
              <a:t>itdj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54828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1C2B32"/>
      </a:dk2>
      <a:lt2>
        <a:srgbClr val="E2E8E2"/>
      </a:lt2>
      <a:accent1>
        <a:srgbClr val="D838D6"/>
      </a:accent1>
      <a:accent2>
        <a:srgbClr val="8526C6"/>
      </a:accent2>
      <a:accent3>
        <a:srgbClr val="5538D8"/>
      </a:accent3>
      <a:accent4>
        <a:srgbClr val="264CC6"/>
      </a:accent4>
      <a:accent5>
        <a:srgbClr val="38A1D8"/>
      </a:accent5>
      <a:accent6>
        <a:srgbClr val="23B6AC"/>
      </a:accent6>
      <a:hlink>
        <a:srgbClr val="3F7DBF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860</Words>
  <Application>Microsoft Office PowerPoint</Application>
  <PresentationFormat>Widescreen</PresentationFormat>
  <Paragraphs>171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Georgia Pro Cond Light</vt:lpstr>
      <vt:lpstr>Speak Pro</vt:lpstr>
      <vt:lpstr>RetrospectVTI</vt:lpstr>
      <vt:lpstr>The Spread of Internet Usage Worldwide from 1990 - 2015</vt:lpstr>
      <vt:lpstr>Introduction</vt:lpstr>
      <vt:lpstr>Data</vt:lpstr>
      <vt:lpstr>Study Area - Worldwide</vt:lpstr>
      <vt:lpstr>Mapping and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Table</vt:lpstr>
      <vt:lpstr>Top 5 GDP Countries</vt:lpstr>
      <vt:lpstr>Top 5 Internet Usage Countries</vt:lpstr>
      <vt:lpstr>Analysis</vt:lpstr>
      <vt:lpstr>Academic Article Connections</vt:lpstr>
      <vt:lpstr>Conclusion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Spread of Internet Usage Worldwide from 1990 - 2015</dc:title>
  <dc:creator>Jack Anderson</dc:creator>
  <cp:lastModifiedBy>George Pomeroy</cp:lastModifiedBy>
  <cp:revision>1</cp:revision>
  <dcterms:created xsi:type="dcterms:W3CDTF">2020-12-01T17:01:17Z</dcterms:created>
  <dcterms:modified xsi:type="dcterms:W3CDTF">2021-01-27T04:39:33Z</dcterms:modified>
</cp:coreProperties>
</file>